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316" r:id="rId4"/>
    <p:sldId id="324" r:id="rId5"/>
    <p:sldId id="325" r:id="rId6"/>
    <p:sldId id="322" r:id="rId7"/>
    <p:sldId id="328" r:id="rId8"/>
    <p:sldId id="329" r:id="rId9"/>
    <p:sldId id="317" r:id="rId10"/>
    <p:sldId id="318" r:id="rId11"/>
    <p:sldId id="335" r:id="rId12"/>
    <p:sldId id="336" r:id="rId13"/>
    <p:sldId id="331" r:id="rId14"/>
    <p:sldId id="319" r:id="rId15"/>
    <p:sldId id="333" r:id="rId16"/>
    <p:sldId id="334" r:id="rId17"/>
    <p:sldId id="320" r:id="rId18"/>
    <p:sldId id="337" r:id="rId19"/>
    <p:sldId id="338" r:id="rId20"/>
    <p:sldId id="339" r:id="rId21"/>
    <p:sldId id="340" r:id="rId22"/>
    <p:sldId id="341" r:id="rId23"/>
    <p:sldId id="321" r:id="rId24"/>
    <p:sldId id="342" r:id="rId25"/>
    <p:sldId id="313" r:id="rId26"/>
    <p:sldId id="314" r:id="rId27"/>
    <p:sldId id="31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140" d="100"/>
          <a:sy n="140" d="100"/>
        </p:scale>
        <p:origin x="36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1" Type="http://schemas.openxmlformats.org/officeDocument/2006/relationships/slide" Target="slides/slide20.xml"/><Relationship Id="rId3" Type="http://schemas.openxmlformats.org/officeDocument/2006/relationships/slide" Target="slides/slide2.xml"/><Relationship Id="rId34" Type="http://schemas.openxmlformats.org/officeDocument/2006/relationships/customXml" Target="../customXml/item1.xml"/><Relationship Id="rId25" Type="http://schemas.openxmlformats.org/officeDocument/2006/relationships/slide" Target="slides/slide24.xml"/><Relationship Id="rId7" Type="http://schemas.openxmlformats.org/officeDocument/2006/relationships/slide" Target="slides/slide6.xml"/><Relationship Id="rId33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theme" Target="theme/theme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customXml" Target="../customXml/item3.xml"/><Relationship Id="rId3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presProps" Target="presProps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11/4/18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Faculty Name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  <a:r>
              <a:rPr lang="en-US" sz="2400" b="1" dirty="0" smtClean="0">
                <a:solidFill>
                  <a:srgbClr val="002060"/>
                </a:solidFill>
              </a:rPr>
              <a:t>Prof </a:t>
            </a:r>
            <a:r>
              <a:rPr lang="en-US" sz="2400" b="1" dirty="0" err="1" smtClean="0">
                <a:solidFill>
                  <a:srgbClr val="002060"/>
                </a:solidFill>
              </a:rPr>
              <a:t>Debdeep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 smtClean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smtClean="0">
                <a:solidFill>
                  <a:srgbClr val="C00000"/>
                </a:solidFill>
              </a:rPr>
              <a:t>Lecture </a:t>
            </a:r>
            <a:r>
              <a:rPr lang="en-US" sz="2000" b="1" smtClean="0">
                <a:solidFill>
                  <a:srgbClr val="C00000"/>
                </a:solidFill>
              </a:rPr>
              <a:t>06 and 7: </a:t>
            </a:r>
            <a:r>
              <a:rPr lang="en-US" sz="2000" b="1" dirty="0" smtClean="0">
                <a:solidFill>
                  <a:srgbClr val="C00000"/>
                </a:solidFill>
              </a:rPr>
              <a:t>Hardware Design for Finite Field Inverse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/>
          </p:cNvSpPr>
          <p:nvPr>
            <p:ph type="title"/>
          </p:nvPr>
        </p:nvSpPr>
        <p:spPr bwMode="auto">
          <a:xfrm>
            <a:off x="727969" y="404812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Computing the Inverse of ‘a’</a:t>
            </a:r>
          </a:p>
        </p:txBody>
      </p:sp>
      <p:sp>
        <p:nvSpPr>
          <p:cNvPr id="2460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27969" y="4960245"/>
            <a:ext cx="8632055" cy="1254125"/>
          </a:xfrm>
        </p:spPr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In all we need 232 </a:t>
            </a:r>
            <a:r>
              <a:rPr lang="en-US" dirty="0" err="1">
                <a:ea typeface="ＭＳ Ｐゴシック"/>
                <a:cs typeface="ＭＳ Ｐゴシック"/>
              </a:rPr>
              <a:t>squarings</a:t>
            </a:r>
            <a:r>
              <a:rPr lang="en-US" dirty="0">
                <a:ea typeface="ＭＳ Ｐゴシック"/>
                <a:cs typeface="ＭＳ Ｐゴシック"/>
              </a:rPr>
              <a:t> and 10 multiplications.</a:t>
            </a:r>
          </a:p>
        </p:txBody>
      </p:sp>
      <p:graphicFrame>
        <p:nvGraphicFramePr>
          <p:cNvPr id="24598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90330029"/>
              </p:ext>
            </p:extLst>
          </p:nvPr>
        </p:nvGraphicFramePr>
        <p:xfrm>
          <a:off x="2954970" y="1449341"/>
          <a:ext cx="4876800" cy="330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Bitmap Image" r:id="rId3" imgW="4800000" imgH="3258005" progId="PBrush">
                  <p:embed/>
                </p:oleObj>
              </mc:Choice>
              <mc:Fallback>
                <p:oleObj name="Bitmap Image" r:id="rId3" imgW="4800000" imgH="3258005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970" y="1449341"/>
                        <a:ext cx="4876800" cy="330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787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9423" y="19644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Circuit to Raise Input to Power of 2</a:t>
            </a:r>
            <a:r>
              <a:rPr lang="en-US" baseline="30000" dirty="0" smtClean="0">
                <a:solidFill>
                  <a:schemeClr val="tx2"/>
                </a:solidFill>
              </a:rPr>
              <a:t>k</a:t>
            </a:r>
            <a:endParaRPr lang="en-US" baseline="30000" dirty="0">
              <a:solidFill>
                <a:schemeClr val="tx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8" y="1422900"/>
            <a:ext cx="5220132" cy="3653197"/>
          </a:xfrm>
        </p:spPr>
      </p:pic>
      <p:sp>
        <p:nvSpPr>
          <p:cNvPr id="2" name="TextBox 1"/>
          <p:cNvSpPr txBox="1"/>
          <p:nvPr/>
        </p:nvSpPr>
        <p:spPr>
          <a:xfrm>
            <a:off x="5450890" y="1146729"/>
            <a:ext cx="56809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squarings</a:t>
            </a:r>
            <a:r>
              <a:rPr lang="en-US" dirty="0"/>
              <a:t> at a stage can be as high as </a:t>
            </a:r>
            <a:r>
              <a:rPr lang="en-US" dirty="0" err="1"/>
              <a:t>u</a:t>
            </a:r>
            <a:r>
              <a:rPr lang="en-US" baseline="-25000" dirty="0" err="1"/>
              <a:t>i</a:t>
            </a:r>
            <a:r>
              <a:rPr lang="en-US" dirty="0"/>
              <a:t>/2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 naïve way would require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smtClean="0"/>
              <a:t>/2 </a:t>
            </a:r>
            <a:r>
              <a:rPr lang="en-US" dirty="0" err="1" smtClean="0"/>
              <a:t>squarings</a:t>
            </a:r>
            <a:r>
              <a:rPr lang="en-US" dirty="0" smtClean="0"/>
              <a:t> at each step.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Circuit cascades us </a:t>
            </a:r>
            <a:r>
              <a:rPr lang="en-US" dirty="0" err="1" smtClean="0"/>
              <a:t>squarers</a:t>
            </a:r>
            <a:r>
              <a:rPr lang="en-US" dirty="0" smtClean="0"/>
              <a:t>, where u</a:t>
            </a:r>
            <a:r>
              <a:rPr lang="en-US" baseline="-25000" dirty="0" smtClean="0"/>
              <a:t>s</a:t>
            </a:r>
            <a:r>
              <a:rPr lang="en-US" dirty="0" smtClean="0"/>
              <a:t> is an element in the addition chain.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number of </a:t>
            </a:r>
            <a:r>
              <a:rPr lang="en-US" dirty="0" err="1" smtClean="0"/>
              <a:t>squarings</a:t>
            </a:r>
            <a:r>
              <a:rPr lang="en-US" dirty="0" smtClean="0"/>
              <a:t> required is less than u</a:t>
            </a:r>
            <a:r>
              <a:rPr lang="en-US" baseline="-25000" dirty="0" smtClean="0"/>
              <a:t>s</a:t>
            </a:r>
            <a:r>
              <a:rPr lang="en-US" dirty="0" smtClean="0"/>
              <a:t>, a multiplexer is used to tap out interim outputs.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In this case, the output is obtained in one clock cycle.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the number of </a:t>
            </a:r>
            <a:r>
              <a:rPr lang="en-US" dirty="0" err="1" smtClean="0"/>
              <a:t>squarings</a:t>
            </a:r>
            <a:r>
              <a:rPr lang="en-US" dirty="0" smtClean="0"/>
              <a:t> is more than u</a:t>
            </a:r>
            <a:r>
              <a:rPr lang="en-US" baseline="-25000" dirty="0" smtClean="0"/>
              <a:t>s</a:t>
            </a:r>
            <a:r>
              <a:rPr lang="en-US" dirty="0" smtClean="0"/>
              <a:t>, the output of the squaring block is fed back to get squares </a:t>
            </a:r>
            <a:r>
              <a:rPr lang="en-US" dirty="0"/>
              <a:t> </a:t>
            </a:r>
            <a:r>
              <a:rPr lang="en-US" dirty="0" smtClean="0"/>
              <a:t>     which are multiples of us. This would require                                     clock cycles.                                   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89" y="4201098"/>
            <a:ext cx="634877" cy="3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23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Estimating the number of clock cycles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168" y="3124359"/>
            <a:ext cx="10515600" cy="17421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(l-1) term is due to (l-1) multiplications, assuming one clock cycle for each.</a:t>
            </a:r>
          </a:p>
          <a:p>
            <a:r>
              <a:rPr lang="en-US" dirty="0" smtClean="0"/>
              <a:t>The summation terms are for the </a:t>
            </a:r>
            <a:r>
              <a:rPr lang="en-US" dirty="0" err="1" smtClean="0"/>
              <a:t>squarings</a:t>
            </a:r>
            <a:r>
              <a:rPr lang="en-US" dirty="0" smtClean="0"/>
              <a:t> at each steps: note, that the number of </a:t>
            </a:r>
            <a:r>
              <a:rPr lang="en-US" dirty="0" err="1" smtClean="0"/>
              <a:t>squarings</a:t>
            </a:r>
            <a:r>
              <a:rPr lang="en-US" dirty="0" smtClean="0"/>
              <a:t> required are proportional to (u</a:t>
            </a:r>
            <a:r>
              <a:rPr lang="en-US" baseline="-25000" dirty="0" smtClean="0"/>
              <a:t>i</a:t>
            </a:r>
            <a:r>
              <a:rPr lang="en-US" dirty="0" smtClean="0"/>
              <a:t>-u</a:t>
            </a:r>
            <a:r>
              <a:rPr lang="en-US" baseline="-25000" dirty="0" smtClean="0"/>
              <a:t>i-1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 extra clock cycle is for the final squaring operation.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404" y="1690688"/>
            <a:ext cx="5172026" cy="97917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066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Quad Circuits vs </a:t>
            </a:r>
            <a:r>
              <a:rPr lang="en-US" dirty="0" err="1" smtClean="0">
                <a:solidFill>
                  <a:schemeClr val="tx2"/>
                </a:solidFill>
              </a:rPr>
              <a:t>Squarers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99" y="1690688"/>
            <a:ext cx="5883385" cy="3405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905" y="2405849"/>
            <a:ext cx="1686757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Comparison for LUTs required for Squarer and Quad for GF(2</a:t>
            </a:r>
            <a:r>
              <a:rPr lang="en-US" baseline="30000" dirty="0" smtClean="0"/>
              <a:t>9</a:t>
            </a:r>
            <a:r>
              <a:rPr lang="en-US" dirty="0" smtClean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441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/>
          </p:cNvSpPr>
          <p:nvPr>
            <p:ph type="title"/>
          </p:nvPr>
        </p:nvSpPr>
        <p:spPr bwMode="auto">
          <a:xfrm>
            <a:off x="603682" y="369902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schemeClr val="tx2"/>
                </a:solidFill>
                <a:ea typeface="ＭＳ Ｐゴシック" pitchFamily="34" charset="-128"/>
              </a:rPr>
              <a:t>Using Quads Instead of </a:t>
            </a:r>
            <a:r>
              <a:rPr lang="en-US" sz="3600" dirty="0" err="1">
                <a:solidFill>
                  <a:schemeClr val="tx2"/>
                </a:solidFill>
                <a:ea typeface="ＭＳ Ｐゴシック" pitchFamily="34" charset="-128"/>
              </a:rPr>
              <a:t>Squarers</a:t>
            </a:r>
            <a:endParaRPr lang="en-US" sz="3600" dirty="0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25624" name="Rectangle 3"/>
          <p:cNvSpPr>
            <a:spLocks noGrp="1"/>
          </p:cNvSpPr>
          <p:nvPr>
            <p:ph type="body" sz="half" idx="1"/>
          </p:nvPr>
        </p:nvSpPr>
        <p:spPr>
          <a:xfrm>
            <a:off x="1094791" y="3319911"/>
            <a:ext cx="7083425" cy="2378075"/>
          </a:xfrm>
        </p:spPr>
        <p:txBody>
          <a:bodyPr/>
          <a:lstStyle/>
          <a:p>
            <a:r>
              <a:rPr lang="en-US" sz="2400" dirty="0">
                <a:ea typeface="ＭＳ Ｐゴシック"/>
                <a:cs typeface="ＭＳ Ｐゴシック"/>
              </a:rPr>
              <a:t>On an FPGA, Quads have better LUT utilization compared to </a:t>
            </a:r>
            <a:r>
              <a:rPr lang="en-US" sz="2400" dirty="0" err="1">
                <a:ea typeface="ＭＳ Ｐゴシック"/>
                <a:cs typeface="ＭＳ Ｐゴシック"/>
              </a:rPr>
              <a:t>squarers</a:t>
            </a:r>
            <a:r>
              <a:rPr lang="en-US" sz="2400" dirty="0">
                <a:ea typeface="ＭＳ Ｐゴシック"/>
                <a:cs typeface="ＭＳ Ｐゴシック"/>
              </a:rPr>
              <a:t>.</a:t>
            </a:r>
          </a:p>
          <a:p>
            <a:r>
              <a:rPr lang="en-US" sz="2400" dirty="0">
                <a:ea typeface="ＭＳ Ｐゴシック"/>
                <a:cs typeface="ＭＳ Ｐゴシック"/>
              </a:rPr>
              <a:t>Delay of a quad and a squarer is the same</a:t>
            </a:r>
          </a:p>
          <a:p>
            <a:r>
              <a:rPr lang="en-US" sz="2400" dirty="0">
                <a:ea typeface="ＭＳ Ｐゴシック"/>
                <a:cs typeface="ＭＳ Ｐゴシック"/>
              </a:rPr>
              <a:t>Therefore </a:t>
            </a:r>
            <a:r>
              <a:rPr lang="en-US" sz="2400" dirty="0" smtClean="0">
                <a:ea typeface="ＭＳ Ｐゴシック"/>
                <a:cs typeface="ＭＳ Ｐゴシック"/>
              </a:rPr>
              <a:t>one can use </a:t>
            </a:r>
            <a:r>
              <a:rPr lang="en-US" sz="2400" dirty="0">
                <a:ea typeface="ＭＳ Ｐゴシック"/>
                <a:cs typeface="ＭＳ Ｐゴシック"/>
              </a:rPr>
              <a:t>a </a:t>
            </a:r>
            <a:r>
              <a:rPr lang="en-US" sz="2400" b="1" dirty="0">
                <a:ea typeface="ＭＳ Ｐゴシック"/>
                <a:cs typeface="ＭＳ Ｐゴシック"/>
              </a:rPr>
              <a:t>Quad </a:t>
            </a:r>
            <a:r>
              <a:rPr lang="en-US" sz="2400" b="1" dirty="0" err="1">
                <a:ea typeface="ＭＳ Ｐゴシック"/>
                <a:cs typeface="ＭＳ Ｐゴシック"/>
              </a:rPr>
              <a:t>Itoh-Tsujii</a:t>
            </a:r>
            <a:r>
              <a:rPr lang="en-US" sz="2400" b="1" dirty="0">
                <a:ea typeface="ＭＳ Ｐゴシック"/>
                <a:cs typeface="ＭＳ Ｐゴシック"/>
              </a:rPr>
              <a:t> </a:t>
            </a:r>
            <a:r>
              <a:rPr lang="en-US" sz="2400" dirty="0">
                <a:ea typeface="ＭＳ Ｐゴシック"/>
                <a:cs typeface="ＭＳ Ｐゴシック"/>
              </a:rPr>
              <a:t>algorithm which uses quad circuits instead of </a:t>
            </a:r>
            <a:r>
              <a:rPr lang="en-US" sz="2400" dirty="0" err="1">
                <a:ea typeface="ＭＳ Ｐゴシック"/>
                <a:cs typeface="ＭＳ Ｐゴシック"/>
              </a:rPr>
              <a:t>squarers</a:t>
            </a:r>
            <a:r>
              <a:rPr lang="en-US" sz="2400" dirty="0" smtClean="0">
                <a:ea typeface="ＭＳ Ｐゴシック"/>
                <a:cs typeface="ＭＳ Ｐゴシック"/>
              </a:rPr>
              <a:t>.</a:t>
            </a:r>
            <a:endParaRPr lang="en-US" sz="2400" dirty="0">
              <a:ea typeface="ＭＳ Ｐゴシック"/>
              <a:cs typeface="ＭＳ Ｐゴシック"/>
            </a:endParaRPr>
          </a:p>
        </p:txBody>
      </p:sp>
      <p:graphicFrame>
        <p:nvGraphicFramePr>
          <p:cNvPr id="25622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65470921"/>
              </p:ext>
            </p:extLst>
          </p:nvPr>
        </p:nvGraphicFramePr>
        <p:xfrm>
          <a:off x="2567866" y="1512902"/>
          <a:ext cx="5970588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6" name="Bitmap Image" r:id="rId3" imgW="6058746" imgH="1276190" progId="PBrush">
                  <p:embed/>
                </p:oleObj>
              </mc:Choice>
              <mc:Fallback>
                <p:oleObj name="Bitmap Image" r:id="rId3" imgW="6058746" imgH="1276190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866" y="1512902"/>
                        <a:ext cx="5970588" cy="146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6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157" y="187572"/>
            <a:ext cx="10515600" cy="1325563"/>
          </a:xfrm>
        </p:spPr>
        <p:txBody>
          <a:bodyPr/>
          <a:lstStyle/>
          <a:p>
            <a:r>
              <a:rPr lang="en-US" dirty="0" err="1" smtClean="0"/>
              <a:t>Generalisation</a:t>
            </a:r>
            <a:r>
              <a:rPr lang="en-US" dirty="0" smtClean="0"/>
              <a:t> of </a:t>
            </a:r>
            <a:r>
              <a:rPr lang="en-US" dirty="0" err="1" smtClean="0"/>
              <a:t>Itoh-Tsujii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720" y="1237928"/>
            <a:ext cx="7640358" cy="16206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071" y="3329373"/>
            <a:ext cx="6633284" cy="186197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425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Justification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1: When n divides (m-1):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Case 2: When n does not divide (m-1):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58" y="2421692"/>
            <a:ext cx="4926504" cy="9695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69" y="4598547"/>
            <a:ext cx="8414483" cy="6304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5238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/>
          </p:cNvSpPr>
          <p:nvPr>
            <p:ph type="title"/>
          </p:nvPr>
        </p:nvSpPr>
        <p:spPr bwMode="auto">
          <a:xfrm>
            <a:off x="790113" y="430213"/>
            <a:ext cx="103632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Quad </a:t>
            </a:r>
            <a:r>
              <a:rPr lang="en-US" dirty="0" err="1" smtClean="0">
                <a:solidFill>
                  <a:schemeClr val="tx2"/>
                </a:solidFill>
                <a:ea typeface="ＭＳ Ｐゴシック" pitchFamily="34" charset="-128"/>
              </a:rPr>
              <a:t>Itoh</a:t>
            </a: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ea typeface="ＭＳ Ｐゴシック" pitchFamily="34" charset="-128"/>
              </a:rPr>
              <a:t>Tsujii</a:t>
            </a: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 Algorithm</a:t>
            </a:r>
          </a:p>
        </p:txBody>
      </p:sp>
      <p:sp>
        <p:nvSpPr>
          <p:cNvPr id="26648" name="Rectangle 3"/>
          <p:cNvSpPr>
            <a:spLocks noGrp="1"/>
          </p:cNvSpPr>
          <p:nvPr>
            <p:ph type="body" sz="half" idx="1"/>
          </p:nvPr>
        </p:nvSpPr>
        <p:spPr>
          <a:xfrm>
            <a:off x="340188" y="4931377"/>
            <a:ext cx="8049210" cy="1189037"/>
          </a:xfrm>
        </p:spPr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We now require 115 quads (instead of 232) and 9</a:t>
            </a:r>
            <a:r>
              <a:rPr lang="en-US" dirty="0" smtClean="0">
                <a:ea typeface="ＭＳ Ｐゴシック"/>
                <a:cs typeface="ＭＳ Ｐゴシック"/>
              </a:rPr>
              <a:t> </a:t>
            </a:r>
            <a:r>
              <a:rPr lang="en-US" dirty="0">
                <a:ea typeface="ＭＳ Ｐゴシック"/>
                <a:cs typeface="ＭＳ Ｐゴシック"/>
              </a:rPr>
              <a:t>multiplications. We save 7 clock cycles.</a:t>
            </a:r>
          </a:p>
        </p:txBody>
      </p:sp>
      <p:graphicFrame>
        <p:nvGraphicFramePr>
          <p:cNvPr id="26646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6073991"/>
              </p:ext>
            </p:extLst>
          </p:nvPr>
        </p:nvGraphicFramePr>
        <p:xfrm>
          <a:off x="2160110" y="1377735"/>
          <a:ext cx="4648200" cy="334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Bitmap Image" r:id="rId3" imgW="4057143" imgH="2924583" progId="PBrush">
                  <p:embed/>
                </p:oleObj>
              </mc:Choice>
              <mc:Fallback>
                <p:oleObj name="Bitmap Image" r:id="rId3" imgW="4057143" imgH="2924583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110" y="1377735"/>
                        <a:ext cx="4648200" cy="334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59293" y="2192784"/>
            <a:ext cx="136716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We set n=2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075503" y="1713390"/>
            <a:ext cx="3577701" cy="25853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Initial Pre-computation: </a:t>
            </a:r>
          </a:p>
          <a:p>
            <a:r>
              <a:rPr lang="en-US" dirty="0" smtClean="0"/>
              <a:t>To compute the cube, the multiplier is used for 2 clock cycles. Remember there is no squarer.</a:t>
            </a:r>
          </a:p>
          <a:p>
            <a:endParaRPr lang="en-US" dirty="0"/>
          </a:p>
          <a:p>
            <a:r>
              <a:rPr lang="en-US" dirty="0" smtClean="0"/>
              <a:t>Likewise, the final squaring also is done by a multiplication step.</a:t>
            </a:r>
          </a:p>
          <a:p>
            <a:endParaRPr lang="en-US" dirty="0"/>
          </a:p>
          <a:p>
            <a:r>
              <a:rPr lang="en-US" dirty="0" smtClean="0"/>
              <a:t>So, in total 12 multiplications.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clock cycles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#Multiplications: l-2+3=l+1. Note that 2 multiplications are needed initially for pre-computation, and one for final squaring.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Difference in clock cycle: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757" y="2797302"/>
            <a:ext cx="5646283" cy="11529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878" y="4085145"/>
            <a:ext cx="2248154" cy="13086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3419856" y="4864123"/>
            <a:ext cx="1609344" cy="39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5267" y="4864123"/>
            <a:ext cx="365760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can be as high as (m-1)/2 for GF(2</a:t>
            </a:r>
            <a:r>
              <a:rPr lang="en-US" baseline="30000" dirty="0" smtClean="0"/>
              <a:t>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14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tx2"/>
                </a:solidFill>
              </a:rPr>
              <a:t>Hardware Architecture for Quad ITA</a:t>
            </a:r>
            <a:endParaRPr lang="en-US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" y="1359281"/>
            <a:ext cx="5235292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492" y="1359281"/>
            <a:ext cx="4017675" cy="284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1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Multiplicative Inverse in GF(2</a:t>
            </a:r>
            <a:r>
              <a:rPr lang="en-US" sz="2667" baseline="30000" dirty="0" smtClean="0">
                <a:solidFill>
                  <a:srgbClr val="C00000"/>
                </a:solidFill>
              </a:rPr>
              <a:t>m</a:t>
            </a:r>
            <a:r>
              <a:rPr lang="en-US" sz="2667" dirty="0" smtClean="0">
                <a:solidFill>
                  <a:srgbClr val="C00000"/>
                </a:solidFill>
              </a:rPr>
              <a:t>)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</a:t>
            </a:r>
            <a:r>
              <a:rPr lang="en-US" sz="2667" dirty="0" err="1" smtClean="0">
                <a:solidFill>
                  <a:srgbClr val="C00000"/>
                </a:solidFill>
              </a:rPr>
              <a:t>Itoh-Tsujii</a:t>
            </a:r>
            <a:r>
              <a:rPr lang="en-US" sz="2667" dirty="0" smtClean="0">
                <a:solidFill>
                  <a:srgbClr val="C00000"/>
                </a:solidFill>
              </a:rPr>
              <a:t> Inversion Algorithm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Generalization of </a:t>
            </a:r>
            <a:r>
              <a:rPr lang="en-US" sz="2667" dirty="0" err="1" smtClean="0">
                <a:solidFill>
                  <a:srgbClr val="C00000"/>
                </a:solidFill>
              </a:rPr>
              <a:t>Itoh-Tsujii</a:t>
            </a:r>
            <a:endParaRPr lang="en-US" sz="2667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Hardware Design of </a:t>
            </a:r>
            <a:r>
              <a:rPr lang="en-US" sz="2667" dirty="0" err="1" smtClean="0">
                <a:solidFill>
                  <a:srgbClr val="C00000"/>
                </a:solidFill>
              </a:rPr>
              <a:t>Itoh-Tsujii</a:t>
            </a:r>
            <a:endParaRPr lang="en-US" sz="2667" dirty="0" smtClean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Performance of the Hardware Circuit </a:t>
            </a: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52" y="9994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Control Word Design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8" y="1027906"/>
            <a:ext cx="3314446" cy="475353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4" y="1027906"/>
            <a:ext cx="5235292" cy="4351338"/>
          </a:xfrm>
        </p:spPr>
      </p:pic>
    </p:spTree>
    <p:extLst>
      <p:ext uri="{BB962C8B-B14F-4D97-AF65-F5344CB8AC3E}">
        <p14:creationId xmlns:p14="http://schemas.microsoft.com/office/powerpoint/2010/main" val="1602434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92" y="163957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Number of Cascades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296" y="114896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Number of quad circuits (u</a:t>
            </a:r>
            <a:r>
              <a:rPr lang="en-US" baseline="-25000" dirty="0" smtClean="0"/>
              <a:t>s</a:t>
            </a:r>
            <a:r>
              <a:rPr lang="en-US" dirty="0" smtClean="0"/>
              <a:t>) has an influence on the clock-cycles, frequency, and area requirements.</a:t>
            </a:r>
          </a:p>
          <a:p>
            <a:r>
              <a:rPr lang="en-US" dirty="0" smtClean="0"/>
              <a:t>Decreasing u</a:t>
            </a:r>
            <a:r>
              <a:rPr lang="en-US" baseline="-25000" dirty="0" smtClean="0"/>
              <a:t>s</a:t>
            </a:r>
            <a:r>
              <a:rPr lang="en-US" dirty="0"/>
              <a:t> </a:t>
            </a:r>
            <a:r>
              <a:rPr lang="en-US" dirty="0" smtClean="0"/>
              <a:t>would reduce area, but also increase clock cycles.</a:t>
            </a:r>
          </a:p>
          <a:p>
            <a:r>
              <a:rPr lang="en-US" dirty="0" smtClean="0"/>
              <a:t>Let a quad circuit require </a:t>
            </a:r>
            <a:r>
              <a:rPr lang="en-US" dirty="0" err="1" smtClean="0"/>
              <a:t>l</a:t>
            </a:r>
            <a:r>
              <a:rPr lang="en-US" baseline="-25000" dirty="0" err="1" smtClean="0"/>
              <a:t>p</a:t>
            </a:r>
            <a:r>
              <a:rPr lang="en-US" dirty="0" smtClean="0"/>
              <a:t> LUTs and have a combinational delay of t</a:t>
            </a:r>
            <a:r>
              <a:rPr lang="en-US" baseline="-25000" dirty="0" smtClean="0"/>
              <a:t>p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cascade of u</a:t>
            </a:r>
            <a:r>
              <a:rPr lang="en-US" baseline="-25000" dirty="0" smtClean="0"/>
              <a:t>s</a:t>
            </a:r>
            <a:r>
              <a:rPr lang="en-US" dirty="0" smtClean="0"/>
              <a:t> quad circuits would require u</a:t>
            </a:r>
            <a:r>
              <a:rPr lang="en-US" baseline="-25000" dirty="0" smtClean="0"/>
              <a:t>s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baseline="-25000" dirty="0" err="1"/>
              <a:t>p</a:t>
            </a:r>
            <a:r>
              <a:rPr lang="en-US" dirty="0"/>
              <a:t> </a:t>
            </a:r>
            <a:r>
              <a:rPr lang="en-US" dirty="0" smtClean="0"/>
              <a:t>LUTs and have a delay of </a:t>
            </a:r>
            <a:r>
              <a:rPr lang="en-US" dirty="0"/>
              <a:t>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</a:t>
            </a:r>
            <a:r>
              <a:rPr lang="en-US" dirty="0" smtClean="0"/>
              <a:t> .</a:t>
            </a:r>
          </a:p>
          <a:p>
            <a:r>
              <a:rPr lang="en-US" dirty="0" smtClean="0"/>
              <a:t>In order that the </a:t>
            </a:r>
            <a:r>
              <a:rPr lang="en-US" dirty="0" err="1" smtClean="0"/>
              <a:t>quadblock</a:t>
            </a:r>
            <a:r>
              <a:rPr lang="en-US" dirty="0" smtClean="0"/>
              <a:t> does not alter the frequency of operation u</a:t>
            </a:r>
            <a:r>
              <a:rPr lang="en-US" baseline="-25000" dirty="0" smtClean="0"/>
              <a:t>s</a:t>
            </a:r>
            <a:r>
              <a:rPr lang="en-US" dirty="0"/>
              <a:t> </a:t>
            </a:r>
            <a:r>
              <a:rPr lang="en-US" dirty="0" smtClean="0"/>
              <a:t>should be selected such that </a:t>
            </a:r>
            <a:r>
              <a:rPr lang="en-US" dirty="0"/>
              <a:t>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p</a:t>
            </a:r>
            <a:r>
              <a:rPr lang="en-US" dirty="0" smtClean="0"/>
              <a:t> is less than the critical path, which is of the multiplier circuit.</a:t>
            </a:r>
          </a:p>
          <a:p>
            <a:r>
              <a:rPr lang="en-US" dirty="0" smtClean="0"/>
              <a:t>So, we make </a:t>
            </a:r>
            <a:r>
              <a:rPr lang="en-US" dirty="0"/>
              <a:t>u</a:t>
            </a:r>
            <a:r>
              <a:rPr lang="en-US" baseline="-25000" dirty="0"/>
              <a:t>s</a:t>
            </a:r>
            <a:r>
              <a:rPr lang="en-US" dirty="0"/>
              <a:t>.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</a:t>
            </a:r>
            <a:r>
              <a:rPr lang="en-US" dirty="0" smtClean="0"/>
              <a:t>close to the multiplier delay.</a:t>
            </a:r>
          </a:p>
        </p:txBody>
      </p:sp>
    </p:spTree>
    <p:extLst>
      <p:ext uri="{BB962C8B-B14F-4D97-AF65-F5344CB8AC3E}">
        <p14:creationId xmlns:p14="http://schemas.microsoft.com/office/powerpoint/2010/main" val="188029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96" y="109093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Number of Cascades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110726"/>
            <a:ext cx="6788912" cy="4632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280" y="1773936"/>
            <a:ext cx="1737360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Experiments on Virtex-4 FPGA for GF(2</a:t>
            </a:r>
            <a:r>
              <a:rPr lang="en-US" baseline="30000" dirty="0" smtClean="0"/>
              <a:t>233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28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/>
          </p:nvPr>
        </p:nvSpPr>
        <p:spPr bwMode="auto">
          <a:xfrm>
            <a:off x="319596" y="203311"/>
            <a:ext cx="10795247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Performance of Quad-</a:t>
            </a:r>
            <a:r>
              <a:rPr lang="en-US" sz="3900" dirty="0" err="1">
                <a:solidFill>
                  <a:schemeClr val="tx2"/>
                </a:solidFill>
              </a:rPr>
              <a:t>ItohTsujii</a:t>
            </a:r>
            <a:r>
              <a:rPr lang="en-US" sz="3900" dirty="0">
                <a:solidFill>
                  <a:schemeClr val="tx2"/>
                </a:solidFill>
              </a:rPr>
              <a:t> on </a:t>
            </a:r>
            <a:r>
              <a:rPr lang="en-US" sz="3900" dirty="0" err="1">
                <a:solidFill>
                  <a:schemeClr val="tx2"/>
                </a:solidFill>
              </a:rPr>
              <a:t>Virtex</a:t>
            </a:r>
            <a:r>
              <a:rPr lang="en-US" sz="3900" dirty="0">
                <a:solidFill>
                  <a:schemeClr val="tx2"/>
                </a:solidFill>
              </a:rPr>
              <a:t> 4 and 5 Platforms</a:t>
            </a:r>
          </a:p>
        </p:txBody>
      </p:sp>
      <p:pic>
        <p:nvPicPr>
          <p:cNvPr id="57446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1675" y="1047750"/>
            <a:ext cx="51911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4467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26399" y="3283784"/>
            <a:ext cx="52292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3722256" y="16789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4</a:t>
            </a: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3569856" y="6022331"/>
            <a:ext cx="116608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Virtex 5</a:t>
            </a:r>
          </a:p>
        </p:txBody>
      </p:sp>
      <p:sp>
        <p:nvSpPr>
          <p:cNvPr id="79879" name="Rectangle 7"/>
          <p:cNvSpPr>
            <a:spLocks noChangeArrowheads="1"/>
          </p:cNvSpPr>
          <p:nvPr/>
        </p:nvSpPr>
        <p:spPr bwMode="auto">
          <a:xfrm>
            <a:off x="8705721" y="1888481"/>
            <a:ext cx="1346458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Quad ITA</a:t>
            </a:r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8705721" y="3517162"/>
            <a:ext cx="164942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defRPr/>
            </a:pPr>
            <a:r>
              <a:rPr lang="en-US" sz="2400" b="1" i="1">
                <a:solidFill>
                  <a:schemeClr val="accent3">
                    <a:lumMod val="50000"/>
                  </a:schemeClr>
                </a:solidFill>
                <a:ea typeface="ＭＳ Ｐゴシック" charset="-128"/>
              </a:rPr>
              <a:t>Squarer ITA</a:t>
            </a:r>
          </a:p>
        </p:txBody>
      </p:sp>
      <p:sp>
        <p:nvSpPr>
          <p:cNvPr id="574472" name="Line 9"/>
          <p:cNvSpPr>
            <a:spLocks noChangeShapeType="1"/>
          </p:cNvSpPr>
          <p:nvPr/>
        </p:nvSpPr>
        <p:spPr bwMode="auto">
          <a:xfrm flipH="1" flipV="1">
            <a:off x="3808520" y="1785840"/>
            <a:ext cx="4802080" cy="1429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3" name="Line 10"/>
          <p:cNvSpPr>
            <a:spLocks noChangeShapeType="1"/>
          </p:cNvSpPr>
          <p:nvPr/>
        </p:nvSpPr>
        <p:spPr bwMode="auto">
          <a:xfrm flipH="1">
            <a:off x="4128117" y="1928812"/>
            <a:ext cx="4482483" cy="23058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4" name="Line 11"/>
          <p:cNvSpPr>
            <a:spLocks noChangeShapeType="1"/>
          </p:cNvSpPr>
          <p:nvPr/>
        </p:nvSpPr>
        <p:spPr bwMode="auto">
          <a:xfrm flipH="1" flipV="1">
            <a:off x="5264458" y="2470982"/>
            <a:ext cx="3441262" cy="11668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5" name="Line 12"/>
          <p:cNvSpPr>
            <a:spLocks noChangeShapeType="1"/>
          </p:cNvSpPr>
          <p:nvPr/>
        </p:nvSpPr>
        <p:spPr bwMode="auto">
          <a:xfrm flipH="1">
            <a:off x="5024761" y="3723312"/>
            <a:ext cx="3680960" cy="91833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74476" name="Rectangle 12"/>
          <p:cNvSpPr>
            <a:spLocks noChangeArrowheads="1"/>
          </p:cNvSpPr>
          <p:nvPr/>
        </p:nvSpPr>
        <p:spPr bwMode="auto">
          <a:xfrm>
            <a:off x="6992800" y="4302431"/>
            <a:ext cx="3699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C. </a:t>
            </a:r>
            <a:r>
              <a:rPr lang="en-US" sz="1400" dirty="0" err="1">
                <a:latin typeface="Arial Narrow" pitchFamily="34" charset="0"/>
              </a:rPr>
              <a:t>Rebeiro</a:t>
            </a:r>
            <a:r>
              <a:rPr lang="en-US" sz="1400" dirty="0">
                <a:latin typeface="Arial Narrow" pitchFamily="34" charset="0"/>
              </a:rPr>
              <a:t> et. al. </a:t>
            </a:r>
            <a:r>
              <a:rPr lang="en-US" sz="1400" i="1" dirty="0">
                <a:latin typeface="Arial Narrow" pitchFamily="34" charset="0"/>
              </a:rPr>
              <a:t>Revisiting the </a:t>
            </a:r>
            <a:r>
              <a:rPr lang="en-US" sz="1400" i="1" dirty="0" err="1">
                <a:latin typeface="Arial Narrow" pitchFamily="34" charset="0"/>
              </a:rPr>
              <a:t>Itoh-Tsujii</a:t>
            </a:r>
            <a:r>
              <a:rPr lang="en-US" sz="1400" i="1" dirty="0">
                <a:latin typeface="Arial Narrow" pitchFamily="34" charset="0"/>
              </a:rPr>
              <a:t> Inversion Algorithm for FPGA Platforms</a:t>
            </a:r>
            <a:r>
              <a:rPr lang="en-US" sz="1400" dirty="0">
                <a:latin typeface="Arial Narrow" pitchFamily="34" charset="0"/>
              </a:rPr>
              <a:t>, IEEE TVLSI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6399" y="5464497"/>
            <a:ext cx="4636008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Performance=Frequency/(Slices x </a:t>
            </a:r>
            <a:r>
              <a:rPr lang="en-US" dirty="0" err="1" smtClean="0"/>
              <a:t>ClockCycles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7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2623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Performance of Inversion Hardware on Xilinx </a:t>
            </a:r>
            <a:r>
              <a:rPr lang="en-US" sz="3600" dirty="0" err="1" smtClean="0">
                <a:solidFill>
                  <a:schemeClr val="tx2"/>
                </a:solidFill>
              </a:rPr>
              <a:t>Virtex</a:t>
            </a:r>
            <a:r>
              <a:rPr lang="en-US" sz="3600" dirty="0" smtClean="0">
                <a:solidFill>
                  <a:schemeClr val="tx2"/>
                </a:solidFill>
              </a:rPr>
              <a:t> E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" y="1771396"/>
            <a:ext cx="10058400" cy="17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5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We studied a very important finite field operations in characteristic 2: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	</a:t>
            </a:r>
            <a:r>
              <a:rPr lang="en-US" b="1" dirty="0" smtClean="0"/>
              <a:t>Finite Field Inverse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       </a:t>
            </a:r>
            <a:r>
              <a:rPr lang="en-US" b="1" dirty="0" err="1" smtClean="0"/>
              <a:t>Itoh-Tsujii</a:t>
            </a:r>
            <a:r>
              <a:rPr lang="en-US" b="1" dirty="0" smtClean="0"/>
              <a:t> Inversion Algorithm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       Generalization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       Hardware Design of finite Field Inverse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/>
          </p:nvPr>
        </p:nvSpPr>
        <p:spPr bwMode="auto">
          <a:xfrm>
            <a:off x="705035" y="350837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Multiplicative Inverse</a:t>
            </a:r>
          </a:p>
        </p:txBody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>
          <a:xfrm>
            <a:off x="1212542" y="1330170"/>
            <a:ext cx="7499350" cy="4800600"/>
          </a:xfrm>
        </p:spPr>
        <p:txBody>
          <a:bodyPr/>
          <a:lstStyle/>
          <a:p>
            <a:r>
              <a:rPr lang="en-US" dirty="0">
                <a:ea typeface="ＭＳ Ｐゴシック"/>
                <a:cs typeface="ＭＳ Ｐゴシック"/>
              </a:rPr>
              <a:t>Given an element ‘a’, find a</a:t>
            </a:r>
            <a:r>
              <a:rPr lang="en-US" baseline="30000" dirty="0">
                <a:ea typeface="ＭＳ Ｐゴシック"/>
                <a:cs typeface="ＭＳ Ｐゴシック"/>
              </a:rPr>
              <a:t>-1</a:t>
            </a:r>
            <a:r>
              <a:rPr lang="en-US" dirty="0">
                <a:ea typeface="ＭＳ Ｐゴシック"/>
                <a:cs typeface="ＭＳ Ｐゴシック"/>
              </a:rPr>
              <a:t> in the field such that a.a</a:t>
            </a:r>
            <a:r>
              <a:rPr lang="en-US" baseline="30000" dirty="0">
                <a:ea typeface="ＭＳ Ｐゴシック"/>
                <a:cs typeface="ＭＳ Ｐゴシック"/>
              </a:rPr>
              <a:t>-1</a:t>
            </a:r>
            <a:r>
              <a:rPr lang="en-US" dirty="0">
                <a:ea typeface="ＭＳ Ｐゴシック"/>
                <a:cs typeface="ＭＳ Ｐゴシック"/>
              </a:rPr>
              <a:t> = 1.</a:t>
            </a:r>
          </a:p>
          <a:p>
            <a:r>
              <a:rPr lang="en-US" dirty="0">
                <a:ea typeface="ＭＳ Ｐゴシック"/>
                <a:cs typeface="ＭＳ Ｐゴシック"/>
              </a:rPr>
              <a:t>Techniques</a:t>
            </a:r>
          </a:p>
          <a:p>
            <a:pPr lvl="1"/>
            <a:r>
              <a:rPr lang="en-US" dirty="0">
                <a:ea typeface="ＭＳ Ｐゴシック"/>
              </a:rPr>
              <a:t>Extended Euclid’s Algorithm</a:t>
            </a:r>
          </a:p>
          <a:p>
            <a:pPr lvl="1"/>
            <a:r>
              <a:rPr lang="en-US" dirty="0">
                <a:ea typeface="ＭＳ Ｐゴシック"/>
              </a:rPr>
              <a:t>Fermat’s Little Theorem</a:t>
            </a:r>
          </a:p>
          <a:p>
            <a:r>
              <a:rPr lang="en-US" dirty="0">
                <a:ea typeface="ＭＳ Ｐゴシック"/>
                <a:cs typeface="ＭＳ Ｐゴシック"/>
              </a:rPr>
              <a:t>Fermat’s Little Theorem is more efficient on hardware than the Euclidean technique.</a:t>
            </a:r>
          </a:p>
          <a:p>
            <a:r>
              <a:rPr lang="en-US" dirty="0">
                <a:ea typeface="ＭＳ Ｐゴシック"/>
                <a:cs typeface="ＭＳ Ｐゴシック"/>
              </a:rPr>
              <a:t>Fermat’s Little Theorem</a:t>
            </a:r>
          </a:p>
          <a:p>
            <a:pPr lvl="1"/>
            <a:r>
              <a:rPr lang="en-US" dirty="0">
                <a:ea typeface="ＭＳ Ｐゴシック"/>
              </a:rPr>
              <a:t>a</a:t>
            </a:r>
            <a:r>
              <a:rPr lang="en-US" baseline="30000" dirty="0">
                <a:ea typeface="ＭＳ Ｐゴシック"/>
              </a:rPr>
              <a:t>-1</a:t>
            </a:r>
            <a:r>
              <a:rPr lang="en-US" dirty="0">
                <a:ea typeface="ＭＳ Ｐゴシック"/>
              </a:rPr>
              <a:t> = a</a:t>
            </a:r>
            <a:r>
              <a:rPr lang="en-US" baseline="30000" dirty="0">
                <a:ea typeface="ＭＳ Ｐゴシック"/>
              </a:rPr>
              <a:t>n-2</a:t>
            </a:r>
            <a:r>
              <a:rPr lang="en-US" dirty="0">
                <a:ea typeface="ＭＳ Ｐゴシック"/>
              </a:rPr>
              <a:t> mod n</a:t>
            </a:r>
          </a:p>
          <a:p>
            <a:pPr lvl="1"/>
            <a:r>
              <a:rPr lang="en-US" dirty="0">
                <a:ea typeface="ＭＳ Ｐゴシック"/>
              </a:rPr>
              <a:t>For example 3*3</a:t>
            </a:r>
            <a:r>
              <a:rPr lang="en-US" baseline="30000" dirty="0">
                <a:ea typeface="ＭＳ Ｐゴシック"/>
              </a:rPr>
              <a:t>(5-2)</a:t>
            </a:r>
            <a:r>
              <a:rPr lang="en-US" dirty="0">
                <a:ea typeface="ＭＳ Ｐゴシック"/>
              </a:rPr>
              <a:t> mod 5 = 3*2 mod 5 = 1</a:t>
            </a:r>
          </a:p>
        </p:txBody>
      </p:sp>
    </p:spTree>
    <p:extLst>
      <p:ext uri="{BB962C8B-B14F-4D97-AF65-F5344CB8AC3E}">
        <p14:creationId xmlns:p14="http://schemas.microsoft.com/office/powerpoint/2010/main" val="414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1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1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tx2"/>
                </a:solidFill>
              </a:rPr>
              <a:t>Euler's </a:t>
            </a:r>
            <a:r>
              <a:rPr lang="en-US" altLang="en-US" b="1" dirty="0" err="1">
                <a:solidFill>
                  <a:schemeClr val="tx2"/>
                </a:solidFill>
              </a:rPr>
              <a:t>Totient</a:t>
            </a:r>
            <a:r>
              <a:rPr lang="en-US" altLang="en-US" b="1" dirty="0">
                <a:solidFill>
                  <a:schemeClr val="tx2"/>
                </a:solidFill>
              </a:rPr>
              <a:t> function</a:t>
            </a:r>
          </a:p>
        </p:txBody>
      </p:sp>
      <p:sp>
        <p:nvSpPr>
          <p:cNvPr id="121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752600"/>
            <a:ext cx="7772400" cy="4114800"/>
          </a:xfrm>
        </p:spPr>
        <p:txBody>
          <a:bodyPr/>
          <a:lstStyle/>
          <a:p>
            <a:r>
              <a:rPr lang="en-US" altLang="en-US" dirty="0"/>
              <a:t>Suppose a</a:t>
            </a:r>
            <a:r>
              <a:rPr lang="en-US" altLang="en-US" dirty="0">
                <a:ea typeface="Arial" charset="0"/>
                <a:cs typeface="Arial" charset="0"/>
              </a:rPr>
              <a:t>≥1 and m≥2 are integers. If </a:t>
            </a:r>
            <a:r>
              <a:rPr lang="en-US" altLang="en-US" dirty="0" err="1">
                <a:ea typeface="Arial" charset="0"/>
                <a:cs typeface="Arial" charset="0"/>
              </a:rPr>
              <a:t>gcd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a,m</a:t>
            </a:r>
            <a:r>
              <a:rPr lang="en-US" altLang="en-US" dirty="0">
                <a:ea typeface="Arial" charset="0"/>
                <a:cs typeface="Arial" charset="0"/>
              </a:rPr>
              <a:t>)=1, then we say that a and m are relatively prime.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The number of integers in </a:t>
            </a:r>
            <a:r>
              <a:rPr lang="en-US" altLang="en-US" dirty="0" err="1">
                <a:ea typeface="Arial" charset="0"/>
                <a:cs typeface="Arial" charset="0"/>
              </a:rPr>
              <a:t>Z</a:t>
            </a:r>
            <a:r>
              <a:rPr lang="en-US" altLang="en-US" baseline="-25000" dirty="0" err="1">
                <a:ea typeface="Arial" charset="0"/>
                <a:cs typeface="Arial" charset="0"/>
              </a:rPr>
              <a:t>m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(m&gt;1), that are relatively prime to m and </a:t>
            </a:r>
            <a:r>
              <a:rPr lang="en-US" altLang="en-US" b="0" dirty="0">
                <a:solidFill>
                  <a:srgbClr val="C00000"/>
                </a:solidFill>
                <a:ea typeface="Arial" charset="0"/>
                <a:cs typeface="Arial" charset="0"/>
              </a:rPr>
              <a:t>does not exceed m</a:t>
            </a:r>
            <a:r>
              <a:rPr lang="en-US" altLang="en-US" dirty="0">
                <a:solidFill>
                  <a:srgbClr val="C00000"/>
                </a:solidFill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is denoted by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(m), called Euler’s </a:t>
            </a:r>
            <a:r>
              <a:rPr lang="en-US" altLang="en-US" dirty="0" err="1">
                <a:ea typeface="Arial" charset="0"/>
                <a:cs typeface="Arial" charset="0"/>
              </a:rPr>
              <a:t>Totient</a:t>
            </a:r>
            <a:r>
              <a:rPr lang="en-US" altLang="en-US" dirty="0">
                <a:ea typeface="Arial" charset="0"/>
                <a:cs typeface="Arial" charset="0"/>
              </a:rPr>
              <a:t> function or phi function.</a:t>
            </a:r>
          </a:p>
          <a:p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(1)=1</a:t>
            </a:r>
          </a:p>
          <a:p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121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m=26 =&gt;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(26)=</a:t>
            </a:r>
            <a:r>
              <a:rPr lang="en-US" altLang="en-US" dirty="0" smtClean="0">
                <a:ea typeface="Arial" charset="0"/>
                <a:cs typeface="Arial" charset="0"/>
              </a:rPr>
              <a:t>12</a:t>
            </a:r>
            <a:endParaRPr lang="en-US" altLang="en-US" dirty="0">
              <a:ea typeface="Arial" charset="0"/>
              <a:cs typeface="Arial" charset="0"/>
            </a:endParaRPr>
          </a:p>
          <a:p>
            <a:r>
              <a:rPr lang="en-US" altLang="en-US" dirty="0">
                <a:ea typeface="Arial" charset="0"/>
                <a:cs typeface="Arial" charset="0"/>
              </a:rPr>
              <a:t>If p is prime,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(p)=p-1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If n=1,2,…,24 the values of </a:t>
            </a:r>
            <a:r>
              <a:rPr lang="el-GR" altLang="en-US" dirty="0">
                <a:ea typeface="Arial" charset="0"/>
                <a:cs typeface="Arial" charset="0"/>
              </a:rPr>
              <a:t>Φ</a:t>
            </a:r>
            <a:r>
              <a:rPr lang="en-US" altLang="en-US" dirty="0">
                <a:ea typeface="Arial" charset="0"/>
                <a:cs typeface="Arial" charset="0"/>
              </a:rPr>
              <a:t>(n) are: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1,1,2,2,4,2,6,4,6,4,10,4,12,6,8,8,16,6,18,8,12,10,22,8</a:t>
            </a:r>
          </a:p>
          <a:p>
            <a:pPr lvl="1"/>
            <a:r>
              <a:rPr lang="en-US" altLang="en-US" dirty="0">
                <a:ea typeface="Arial" charset="0"/>
                <a:cs typeface="Arial" charset="0"/>
              </a:rPr>
              <a:t>Thus we see that the function is very irregular.</a:t>
            </a:r>
            <a:endParaRPr lang="el-GR" altLang="en-US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199" y="365125"/>
            <a:ext cx="10853691" cy="1325563"/>
          </a:xfrm>
        </p:spPr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Fermat’s Little </a:t>
            </a:r>
            <a:r>
              <a:rPr lang="en-US" altLang="en-US" dirty="0" smtClean="0">
                <a:solidFill>
                  <a:schemeClr val="tx2"/>
                </a:solidFill>
              </a:rPr>
              <a:t>Theorem and </a:t>
            </a:r>
            <a:r>
              <a:rPr lang="en-US" altLang="en-US" smtClean="0">
                <a:solidFill>
                  <a:schemeClr val="tx2"/>
                </a:solidFill>
              </a:rPr>
              <a:t>Finite Field Inverse</a:t>
            </a:r>
            <a:endParaRPr lang="en-US" alt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93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altLang="en-US" sz="2400" dirty="0" smtClean="0"/>
                  <a:t>If </a:t>
                </a:r>
                <a:r>
                  <a:rPr lang="en-US" altLang="en-US" sz="2400" dirty="0" err="1"/>
                  <a:t>gcd</a:t>
                </a:r>
                <a:r>
                  <a:rPr lang="en-US" altLang="en-US" sz="2400" dirty="0"/>
                  <a:t>(</a:t>
                </a:r>
                <a:r>
                  <a:rPr lang="en-US" altLang="en-US" sz="2400" dirty="0" err="1"/>
                  <a:t>a,m</a:t>
                </a:r>
                <a:r>
                  <a:rPr lang="en-US" altLang="en-US" sz="2400" dirty="0"/>
                  <a:t>)=1, then a</a:t>
                </a:r>
                <a:r>
                  <a:rPr lang="el-GR" altLang="en-US" sz="2400" baseline="30000" dirty="0">
                    <a:ea typeface="Arial" charset="0"/>
                    <a:cs typeface="Arial" charset="0"/>
                  </a:rPr>
                  <a:t>Φ</a:t>
                </a:r>
                <a:r>
                  <a:rPr lang="en-US" altLang="en-US" sz="2400" baseline="30000" dirty="0">
                    <a:ea typeface="Arial" charset="0"/>
                    <a:cs typeface="Arial" charset="0"/>
                  </a:rPr>
                  <a:t>(m)</a:t>
                </a:r>
                <a:r>
                  <a:rPr lang="en-US" altLang="en-US" sz="2400" dirty="0">
                    <a:ea typeface="Arial" charset="0"/>
                    <a:cs typeface="Arial" charset="0"/>
                  </a:rPr>
                  <a:t>≡1 (mod m</a:t>
                </a:r>
                <a:r>
                  <a:rPr lang="en-US" altLang="en-US" sz="2400" dirty="0" smtClean="0">
                    <a:ea typeface="Arial" charset="0"/>
                    <a:cs typeface="Arial" charset="0"/>
                  </a:rPr>
                  <a:t>)</a:t>
                </a:r>
              </a:p>
              <a:p>
                <a:pPr>
                  <a:lnSpc>
                    <a:spcPct val="80000"/>
                  </a:lnSpc>
                </a:pPr>
                <a:endParaRPr lang="en-US" altLang="en-US" sz="2400" dirty="0" smtClean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en-US" sz="2400" dirty="0" smtClean="0">
                    <a:ea typeface="Arial" charset="0"/>
                    <a:cs typeface="Arial" charset="0"/>
                  </a:rPr>
                  <a:t>If m=p, is a prime number, thus </a:t>
                </a:r>
                <a:r>
                  <a:rPr lang="en-US" altLang="en-US" sz="2400" dirty="0" smtClean="0"/>
                  <a:t>a</a:t>
                </a:r>
                <a:r>
                  <a:rPr lang="en-US" altLang="en-US" sz="2400" baseline="30000" dirty="0" smtClean="0">
                    <a:ea typeface="Arial" charset="0"/>
                    <a:cs typeface="Arial" charset="0"/>
                  </a:rPr>
                  <a:t>p-1</a:t>
                </a:r>
                <a:r>
                  <a:rPr lang="en-US" altLang="en-US" sz="2400" dirty="0" smtClean="0">
                    <a:ea typeface="Arial" charset="0"/>
                    <a:cs typeface="Arial" charset="0"/>
                  </a:rPr>
                  <a:t>≡</a:t>
                </a:r>
                <a:r>
                  <a:rPr lang="en-US" altLang="en-US" sz="2400" dirty="0">
                    <a:ea typeface="Arial" charset="0"/>
                    <a:cs typeface="Arial" charset="0"/>
                  </a:rPr>
                  <a:t>1 (mod </a:t>
                </a:r>
                <a:r>
                  <a:rPr lang="en-US" altLang="en-US" sz="2400" dirty="0" smtClean="0">
                    <a:ea typeface="Arial" charset="0"/>
                    <a:cs typeface="Arial" charset="0"/>
                  </a:rPr>
                  <a:t>p)</a:t>
                </a:r>
              </a:p>
              <a:p>
                <a:pPr>
                  <a:lnSpc>
                    <a:spcPct val="80000"/>
                  </a:lnSpc>
                </a:pPr>
                <a:endParaRPr lang="en-US" altLang="en-US" sz="2400" dirty="0" smtClean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altLang="en-US" sz="2400" dirty="0" smtClean="0">
                    <a:ea typeface="Arial" charset="0"/>
                    <a:cs typeface="Arial" charset="0"/>
                  </a:rPr>
                  <a:t>For the field GF(2</a:t>
                </a:r>
                <a:r>
                  <a:rPr lang="en-US" altLang="en-US" sz="2400" baseline="30000" dirty="0" smtClean="0">
                    <a:ea typeface="Arial" charset="0"/>
                    <a:cs typeface="Arial" charset="0"/>
                  </a:rPr>
                  <a:t>m</a:t>
                </a:r>
                <a:r>
                  <a:rPr lang="en-US" altLang="en-US" sz="2400" dirty="0" smtClean="0">
                    <a:ea typeface="Arial" charset="0"/>
                    <a:cs typeface="Arial" charset="0"/>
                  </a:rPr>
                  <a:t>), thus we have: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  <m:r>
                      <a:rPr lang="en-US" alt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≡1⇒</m:t>
                    </m:r>
                    <m:sSup>
                      <m:sSupPr>
                        <m:ctrlP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−1</m:t>
                        </m:r>
                      </m:sup>
                    </m:sSup>
                    <m:r>
                      <a:rPr lang="en-US" altLang="en-US" sz="24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≡</m:t>
                    </m:r>
                    <m:sSup>
                      <m:sSupPr>
                        <m:ctrlPr>
                          <a:rPr lang="en-US" alt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</m:t>
                        </m:r>
                        <m:r>
                          <a:rPr lang="en-US" altLang="en-US" sz="2400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400" dirty="0">
                  <a:ea typeface="Arial" charset="0"/>
                  <a:cs typeface="Arial" charset="0"/>
                </a:endParaRPr>
              </a:p>
              <a:p>
                <a:pPr>
                  <a:lnSpc>
                    <a:spcPct val="80000"/>
                  </a:lnSpc>
                </a:pPr>
                <a:endParaRPr lang="en-US" altLang="en-US" sz="2400" dirty="0"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2093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322" y="24971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Addition Chain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156" y="118643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Naïve method would require (m-1) </a:t>
            </a:r>
            <a:r>
              <a:rPr lang="en-US" sz="2400" dirty="0" err="1" smtClean="0"/>
              <a:t>squarings</a:t>
            </a:r>
            <a:r>
              <a:rPr lang="en-US" sz="2400" dirty="0" smtClean="0"/>
              <a:t> and (m-2) field multiplications.</a:t>
            </a:r>
          </a:p>
          <a:p>
            <a:r>
              <a:rPr lang="en-US" sz="2400" dirty="0" smtClean="0"/>
              <a:t>Since, multiplication is costly we don</a:t>
            </a:r>
            <a:r>
              <a:rPr lang="mr-IN" sz="2400" dirty="0" smtClean="0"/>
              <a:t>’</a:t>
            </a:r>
            <a:r>
              <a:rPr lang="en-US" sz="2400" dirty="0" smtClean="0"/>
              <a:t>t apply this method. </a:t>
            </a:r>
          </a:p>
          <a:p>
            <a:r>
              <a:rPr lang="en-US" sz="2400" dirty="0" err="1" smtClean="0"/>
              <a:t>Itoh-Tsujii</a:t>
            </a:r>
            <a:r>
              <a:rPr lang="en-US" sz="2400" dirty="0" smtClean="0"/>
              <a:t> algorithm reduces the number of field operation by using an addition chain for (m-1).</a:t>
            </a:r>
          </a:p>
          <a:p>
            <a:r>
              <a:rPr lang="en-US" sz="2400" dirty="0" smtClean="0"/>
              <a:t>Addition Chain for a positive integer n is a sequence of natural numbers U=(u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,u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</a:t>
            </a:r>
            <a:r>
              <a:rPr lang="mr-IN" sz="2400" dirty="0" smtClean="0"/>
              <a:t>…</a:t>
            </a:r>
            <a:r>
              <a:rPr lang="en-US" sz="2400" dirty="0" smtClean="0"/>
              <a:t>,</a:t>
            </a:r>
            <a:r>
              <a:rPr lang="en-US" sz="2400" dirty="0" err="1" smtClean="0"/>
              <a:t>u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), </a:t>
            </a:r>
            <a:r>
              <a:rPr lang="en-US" sz="2400" dirty="0" err="1" smtClean="0"/>
              <a:t>st.</a:t>
            </a:r>
            <a:r>
              <a:rPr lang="en-US" sz="2400" dirty="0" smtClean="0"/>
              <a:t> the following are satisfied: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61" y="3693542"/>
            <a:ext cx="4252061" cy="131346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62990" y="5122416"/>
            <a:ext cx="789742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mtClean="0"/>
              <a:t>Example: addition chain for 162, U=(1,2,4,5,10,20,40,80,81,162)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Itoh-Tsujii</a:t>
            </a:r>
            <a:r>
              <a:rPr lang="en-US" dirty="0" smtClean="0">
                <a:solidFill>
                  <a:schemeClr val="tx2"/>
                </a:solidFill>
              </a:rPr>
              <a:t> Algorithm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Thus,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alt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−2</m:t>
                        </m:r>
                      </m:sup>
                    </m:sSup>
                    <m:r>
                      <a:rPr lang="en-US" altLang="en-US" b="0" i="0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p>
                      <m:sSupPr>
                        <m:ctrlPr>
                          <a:rPr lang="en-US" alt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b="0" i="1" smtClean="0"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𝑎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altLang="en-US" i="1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en-US" i="1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en-US" i="1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𝑚</m:t>
                                    </m:r>
                                    <m:r>
                                      <a:rPr lang="en-US" altLang="en-US" b="0" i="1" smtClean="0">
                                        <a:latin typeface="Cambria Math" charset="0"/>
                                        <a:ea typeface="Arial" charset="0"/>
                                        <a:cs typeface="Arial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en-US" i="1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−</m:t>
                                </m:r>
                                <m:r>
                                  <a:rPr lang="en-US" altLang="en-US" b="0" i="1" smtClean="0">
                                    <a:latin typeface="Cambria Math" charset="0"/>
                                    <a:ea typeface="Arial" charset="0"/>
                                    <a:cs typeface="Arial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en-US" b="0" i="1" smtClean="0">
                            <a:latin typeface="Cambria Math" charset="0"/>
                            <a:ea typeface="Arial" charset="0"/>
                            <a:cs typeface="Arial" charset="0"/>
                          </a:rPr>
                          <m:t>2</m:t>
                        </m:r>
                      </m:sup>
                    </m:sSup>
                    <m:r>
                      <a:rPr lang="en-US" alt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Interestingly,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dirty="0" smtClean="0"/>
                  <a:t> can be efficiently computed using recursions: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3683"/>
                <a:ext cx="10515600" cy="4351338"/>
              </a:xfrm>
              <a:blipFill rotWithShape="0">
                <a:blip r:embed="rId2"/>
                <a:stretch>
                  <a:fillRect l="-1043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50" y="3566288"/>
            <a:ext cx="3687785" cy="18579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011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sz="3900" dirty="0" smtClean="0">
                <a:solidFill>
                  <a:schemeClr val="tx2"/>
                </a:solidFill>
              </a:rPr>
              <a:t>Example for m=233</a:t>
            </a:r>
            <a:endParaRPr lang="en-US" sz="3900" dirty="0">
              <a:solidFill>
                <a:schemeClr val="tx2"/>
              </a:solidFill>
            </a:endParaRPr>
          </a:p>
        </p:txBody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>
          <a:xfrm>
            <a:off x="1201321" y="1693069"/>
            <a:ext cx="7499350" cy="4800600"/>
          </a:xfrm>
        </p:spPr>
        <p:txBody>
          <a:bodyPr/>
          <a:lstStyle/>
          <a:p>
            <a:r>
              <a:rPr lang="en-US" smtClean="0">
                <a:ea typeface="ＭＳ Ｐゴシック"/>
                <a:cs typeface="ＭＳ Ｐゴシック"/>
              </a:rPr>
              <a:t>We need to find a</a:t>
            </a:r>
            <a:r>
              <a:rPr lang="en-US" baseline="30000" smtClean="0">
                <a:ea typeface="ＭＳ Ｐゴシック"/>
                <a:cs typeface="ＭＳ Ｐゴシック"/>
              </a:rPr>
              <a:t>-1</a:t>
            </a:r>
            <a:r>
              <a:rPr lang="en-US" smtClean="0">
                <a:ea typeface="ＭＳ Ｐゴシック"/>
                <a:cs typeface="ＭＳ Ｐゴシック"/>
              </a:rPr>
              <a:t> = a</a:t>
            </a:r>
            <a:r>
              <a:rPr lang="en-US" baseline="30000" smtClean="0">
                <a:ea typeface="ＭＳ Ｐゴシック"/>
                <a:cs typeface="ＭＳ Ｐゴシック"/>
              </a:rPr>
              <a:t>2</a:t>
            </a:r>
            <a:r>
              <a:rPr lang="en-US" baseline="50000" smtClean="0">
                <a:ea typeface="ＭＳ Ｐゴシック"/>
                <a:cs typeface="ＭＳ Ｐゴシック"/>
              </a:rPr>
              <a:t>m</a:t>
            </a:r>
            <a:r>
              <a:rPr lang="en-US" baseline="30000" smtClean="0">
                <a:ea typeface="ＭＳ Ｐゴシック"/>
                <a:cs typeface="ＭＳ Ｐゴシック"/>
              </a:rPr>
              <a:t>-2</a:t>
            </a:r>
            <a:r>
              <a:rPr lang="en-US" smtClean="0">
                <a:ea typeface="ＭＳ Ｐゴシック"/>
                <a:cs typeface="ＭＳ Ｐゴシック"/>
              </a:rPr>
              <a:t> for m=233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We first define an addition chain for m – 1</a:t>
            </a:r>
          </a:p>
          <a:p>
            <a:pPr lvl="1"/>
            <a:r>
              <a:rPr lang="en-US" dirty="0" smtClean="0">
                <a:ea typeface="ＭＳ Ｐゴシック"/>
              </a:rPr>
              <a:t>(1,2,3,6,7,14,28,29, 58,116, 232)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Then, define </a:t>
            </a:r>
            <a:r>
              <a:rPr lang="el-GR" dirty="0" smtClean="0">
                <a:latin typeface="Gill Sans MT" pitchFamily="34" charset="0"/>
                <a:ea typeface="ＭＳ Ｐゴシック"/>
                <a:cs typeface="Arial" charset="0"/>
              </a:rPr>
              <a:t>β</a:t>
            </a:r>
            <a:r>
              <a:rPr lang="en-US" baseline="-25000" dirty="0" smtClean="0">
                <a:ea typeface="ＭＳ Ｐゴシック"/>
                <a:cs typeface="Arial" charset="0"/>
              </a:rPr>
              <a:t>k</a:t>
            </a:r>
            <a:r>
              <a:rPr lang="en-US" dirty="0" smtClean="0">
                <a:ea typeface="ＭＳ Ｐゴシック"/>
                <a:cs typeface="ＭＳ Ｐゴシック"/>
              </a:rPr>
              <a:t>= a</a:t>
            </a:r>
            <a:r>
              <a:rPr lang="en-US" baseline="30000" dirty="0" smtClean="0">
                <a:ea typeface="ＭＳ Ｐゴシック"/>
                <a:cs typeface="ＭＳ Ｐゴシック"/>
              </a:rPr>
              <a:t>2</a:t>
            </a:r>
            <a:r>
              <a:rPr lang="en-US" baseline="50000" dirty="0" smtClean="0">
                <a:ea typeface="ＭＳ Ｐゴシック"/>
                <a:cs typeface="ＭＳ Ｐゴシック"/>
              </a:rPr>
              <a:t>k</a:t>
            </a:r>
            <a:r>
              <a:rPr lang="en-US" baseline="30000" dirty="0" smtClean="0">
                <a:ea typeface="ＭＳ Ｐゴシック"/>
                <a:cs typeface="ＭＳ Ｐゴシック"/>
              </a:rPr>
              <a:t>-1 </a:t>
            </a:r>
            <a:r>
              <a:rPr lang="en-US" dirty="0" smtClean="0">
                <a:ea typeface="ＭＳ Ｐゴシック"/>
                <a:cs typeface="ＭＳ Ｐゴシック"/>
              </a:rPr>
              <a:t>then a</a:t>
            </a:r>
            <a:r>
              <a:rPr lang="en-US" baseline="30000" dirty="0" smtClean="0">
                <a:ea typeface="ＭＳ Ｐゴシック"/>
                <a:cs typeface="ＭＳ Ｐゴシック"/>
              </a:rPr>
              <a:t>-1</a:t>
            </a:r>
            <a:r>
              <a:rPr lang="en-US" dirty="0" smtClean="0">
                <a:ea typeface="ＭＳ Ｐゴシック"/>
                <a:cs typeface="ＭＳ Ｐゴシック"/>
              </a:rPr>
              <a:t> = (a</a:t>
            </a:r>
            <a:r>
              <a:rPr lang="en-US" baseline="30000" dirty="0" smtClean="0">
                <a:ea typeface="ＭＳ Ｐゴシック"/>
                <a:cs typeface="ＭＳ Ｐゴシック"/>
              </a:rPr>
              <a:t>2</a:t>
            </a:r>
            <a:r>
              <a:rPr lang="en-US" baseline="50000" dirty="0" smtClean="0">
                <a:ea typeface="ＭＳ Ｐゴシック"/>
                <a:cs typeface="ＭＳ Ｐゴシック"/>
              </a:rPr>
              <a:t>232</a:t>
            </a:r>
            <a:r>
              <a:rPr lang="en-US" baseline="30000" dirty="0" smtClean="0">
                <a:ea typeface="ＭＳ Ｐゴシック"/>
                <a:cs typeface="ＭＳ Ｐゴシック"/>
              </a:rPr>
              <a:t>-1</a:t>
            </a:r>
            <a:r>
              <a:rPr lang="en-US" dirty="0" smtClean="0">
                <a:ea typeface="ＭＳ Ｐゴシック"/>
                <a:cs typeface="ＭＳ Ｐゴシック"/>
              </a:rPr>
              <a:t>)</a:t>
            </a:r>
            <a:r>
              <a:rPr lang="en-US" baseline="30000" dirty="0" smtClean="0">
                <a:ea typeface="ＭＳ Ｐゴシック"/>
                <a:cs typeface="ＭＳ Ｐゴシック"/>
              </a:rPr>
              <a:t>2 </a:t>
            </a:r>
            <a:r>
              <a:rPr lang="en-US" dirty="0" smtClean="0">
                <a:ea typeface="ＭＳ Ｐゴシック"/>
                <a:cs typeface="Arial" charset="0"/>
              </a:rPr>
              <a:t>= (</a:t>
            </a:r>
            <a:r>
              <a:rPr lang="el-GR" dirty="0" smtClean="0">
                <a:latin typeface="Gill Sans MT" pitchFamily="34" charset="0"/>
                <a:ea typeface="ＭＳ Ｐゴシック"/>
                <a:cs typeface="Arial" charset="0"/>
              </a:rPr>
              <a:t>β</a:t>
            </a:r>
            <a:r>
              <a:rPr lang="en-US" baseline="-25000" dirty="0" smtClean="0">
                <a:ea typeface="ＭＳ Ｐゴシック"/>
                <a:cs typeface="Arial" charset="0"/>
              </a:rPr>
              <a:t>232</a:t>
            </a:r>
            <a:r>
              <a:rPr lang="en-US" dirty="0" smtClean="0">
                <a:ea typeface="ＭＳ Ｐゴシック"/>
                <a:cs typeface="Arial" charset="0"/>
              </a:rPr>
              <a:t>)</a:t>
            </a:r>
            <a:r>
              <a:rPr lang="en-US" baseline="30000" dirty="0" smtClean="0">
                <a:ea typeface="ＭＳ Ｐゴシック"/>
                <a:cs typeface="Arial" charset="0"/>
              </a:rPr>
              <a:t>2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Also define the recursion </a:t>
            </a:r>
            <a:r>
              <a:rPr lang="el-GR" dirty="0" smtClean="0">
                <a:latin typeface="Gill Sans MT" pitchFamily="34" charset="0"/>
                <a:ea typeface="ＭＳ Ｐゴシック"/>
                <a:cs typeface="Arial" charset="0"/>
              </a:rPr>
              <a:t>β</a:t>
            </a:r>
            <a:r>
              <a:rPr lang="en-US" baseline="-25000" dirty="0" err="1" smtClean="0">
                <a:ea typeface="ＭＳ Ｐゴシック"/>
                <a:cs typeface="Arial" charset="0"/>
              </a:rPr>
              <a:t>k+j</a:t>
            </a:r>
            <a:r>
              <a:rPr lang="en-US" dirty="0" smtClean="0">
                <a:ea typeface="ＭＳ Ｐゴシック"/>
                <a:cs typeface="ＭＳ Ｐゴシック"/>
              </a:rPr>
              <a:t>= (</a:t>
            </a:r>
            <a:r>
              <a:rPr lang="el-GR" dirty="0" smtClean="0">
                <a:latin typeface="Gill Sans MT" pitchFamily="34" charset="0"/>
                <a:ea typeface="ＭＳ Ｐゴシック"/>
                <a:cs typeface="Arial" charset="0"/>
              </a:rPr>
              <a:t>β</a:t>
            </a:r>
            <a:r>
              <a:rPr lang="en-US" baseline="-25000" dirty="0" smtClean="0">
                <a:ea typeface="ＭＳ Ｐゴシック"/>
                <a:cs typeface="Arial" charset="0"/>
              </a:rPr>
              <a:t>k</a:t>
            </a:r>
            <a:r>
              <a:rPr lang="en-US" dirty="0" smtClean="0">
                <a:ea typeface="ＭＳ Ｐゴシック"/>
                <a:cs typeface="Arial" charset="0"/>
              </a:rPr>
              <a:t>)</a:t>
            </a:r>
            <a:r>
              <a:rPr lang="en-US" baseline="30000" dirty="0" smtClean="0">
                <a:ea typeface="ＭＳ Ｐゴシック"/>
                <a:cs typeface="Arial" charset="0"/>
              </a:rPr>
              <a:t>2</a:t>
            </a:r>
            <a:r>
              <a:rPr lang="en-US" baseline="60000" dirty="0" smtClean="0">
                <a:ea typeface="ＭＳ Ｐゴシック"/>
                <a:cs typeface="Arial" charset="0"/>
              </a:rPr>
              <a:t>j</a:t>
            </a:r>
            <a:r>
              <a:rPr lang="el-GR" dirty="0" smtClean="0">
                <a:latin typeface="Gill Sans MT" pitchFamily="34" charset="0"/>
                <a:ea typeface="ＭＳ Ｐゴシック"/>
                <a:cs typeface="Arial" charset="0"/>
              </a:rPr>
              <a:t>β</a:t>
            </a:r>
            <a:r>
              <a:rPr lang="en-US" baseline="-25000" dirty="0" smtClean="0">
                <a:ea typeface="ＭＳ Ｐゴシック"/>
                <a:cs typeface="Arial" charset="0"/>
              </a:rPr>
              <a:t>j</a:t>
            </a:r>
            <a:endParaRPr lang="el-GR" baseline="-25000" dirty="0" smtClean="0">
              <a:latin typeface="Gill Sans MT" pitchFamily="34" charset="0"/>
              <a:ea typeface="ＭＳ Ｐゴシック"/>
              <a:cs typeface="Arial" charset="0"/>
            </a:endParaRPr>
          </a:p>
        </p:txBody>
      </p:sp>
      <p:sp>
        <p:nvSpPr>
          <p:cNvPr id="569347" name="Rectangle 3"/>
          <p:cNvSpPr>
            <a:spLocks noChangeArrowheads="1"/>
          </p:cNvSpPr>
          <p:nvPr/>
        </p:nvSpPr>
        <p:spPr bwMode="auto">
          <a:xfrm>
            <a:off x="366204" y="5081726"/>
            <a:ext cx="81534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600">
                <a:latin typeface="Arial Narrow" pitchFamily="34" charset="0"/>
              </a:rPr>
              <a:t>F.R.Henríquezez et. al., </a:t>
            </a:r>
            <a:r>
              <a:rPr lang="pt-BR" sz="1600" i="1">
                <a:latin typeface="Arial Narrow" pitchFamily="34" charset="0"/>
              </a:rPr>
              <a:t>A </a:t>
            </a:r>
            <a:r>
              <a:rPr lang="en-US" sz="1600" i="1">
                <a:latin typeface="Arial Narrow" pitchFamily="34" charset="0"/>
              </a:rPr>
              <a:t>Fast Implementation of Multiplicative Inversion Over GF(2</a:t>
            </a:r>
            <a:r>
              <a:rPr lang="en-US" sz="1600" i="1" baseline="30000">
                <a:latin typeface="Arial Narrow" pitchFamily="34" charset="0"/>
              </a:rPr>
              <a:t>m</a:t>
            </a:r>
            <a:r>
              <a:rPr lang="en-US" sz="1600" i="1">
                <a:latin typeface="Arial Narrow" pitchFamily="34" charset="0"/>
              </a:rPr>
              <a:t>), ITCC ’05:</a:t>
            </a:r>
            <a:endParaRPr lang="en-US" sz="16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6" ma:contentTypeDescription="Create a new document." ma:contentTypeScope="" ma:versionID="a3e44f0bfca2731ff4e6623d86105e37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140b812108315f2f9c00d2c0cb092986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7E924E-B16A-450C-9F40-5E0A3331C705}"/>
</file>

<file path=customXml/itemProps2.xml><?xml version="1.0" encoding="utf-8"?>
<ds:datastoreItem xmlns:ds="http://schemas.openxmlformats.org/officeDocument/2006/customXml" ds:itemID="{783945BC-0A3F-48A6-87A6-C74D957D6EBB}"/>
</file>

<file path=customXml/itemProps3.xml><?xml version="1.0" encoding="utf-8"?>
<ds:datastoreItem xmlns:ds="http://schemas.openxmlformats.org/officeDocument/2006/customXml" ds:itemID="{37619C02-0986-4310-9FAD-5533DF38AD30}"/>
</file>

<file path=docProps/app.xml><?xml version="1.0" encoding="utf-8"?>
<Properties xmlns="http://schemas.openxmlformats.org/officeDocument/2006/extended-properties" xmlns:vt="http://schemas.openxmlformats.org/officeDocument/2006/docPropsVTypes">
  <TotalTime>4607</TotalTime>
  <Words>1025</Words>
  <Application>Microsoft Macintosh PowerPoint</Application>
  <PresentationFormat>Widescreen</PresentationFormat>
  <Paragraphs>125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 Narrow</vt:lpstr>
      <vt:lpstr>Calibri</vt:lpstr>
      <vt:lpstr>Calibri Light</vt:lpstr>
      <vt:lpstr>Cambria Math</vt:lpstr>
      <vt:lpstr>Gill Sans MT</vt:lpstr>
      <vt:lpstr>Mangal</vt:lpstr>
      <vt:lpstr>ＭＳ Ｐゴシック</vt:lpstr>
      <vt:lpstr>Wingdings</vt:lpstr>
      <vt:lpstr>Arial</vt:lpstr>
      <vt:lpstr>Office Theme</vt:lpstr>
      <vt:lpstr>Bitmap Image</vt:lpstr>
      <vt:lpstr>PowerPoint Presentation</vt:lpstr>
      <vt:lpstr>PowerPoint Presentation</vt:lpstr>
      <vt:lpstr>Multiplicative Inverse</vt:lpstr>
      <vt:lpstr>Euler's Totient function</vt:lpstr>
      <vt:lpstr>Example</vt:lpstr>
      <vt:lpstr>Fermat’s Little Theorem and Finite Field Inverse</vt:lpstr>
      <vt:lpstr>Addition Chain</vt:lpstr>
      <vt:lpstr>Itoh-Tsujii Algorithm</vt:lpstr>
      <vt:lpstr>Example for m=233</vt:lpstr>
      <vt:lpstr>Computing the Inverse of ‘a’</vt:lpstr>
      <vt:lpstr>Circuit to Raise Input to Power of 2k</vt:lpstr>
      <vt:lpstr>Estimating the number of clock cycles</vt:lpstr>
      <vt:lpstr>Quad Circuits vs Squarers</vt:lpstr>
      <vt:lpstr>Using Quads Instead of Squarers</vt:lpstr>
      <vt:lpstr>Generalisation of Itoh-Tsujii </vt:lpstr>
      <vt:lpstr>Justification</vt:lpstr>
      <vt:lpstr>Quad Itoh Tsujii Algorithm</vt:lpstr>
      <vt:lpstr>Estimating the number of clock cycles</vt:lpstr>
      <vt:lpstr>Hardware Architecture for Quad ITA</vt:lpstr>
      <vt:lpstr>Control Word Design</vt:lpstr>
      <vt:lpstr>Number of Cascades</vt:lpstr>
      <vt:lpstr>Number of Cascades</vt:lpstr>
      <vt:lpstr>Performance of Quad-ItohTsujii on Virtex 4 and 5 Platforms</vt:lpstr>
      <vt:lpstr>Performance of Inversion Hardware on Xilinx Virtex 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81</cp:revision>
  <dcterms:created xsi:type="dcterms:W3CDTF">2018-09-11T10:32:04Z</dcterms:created>
  <dcterms:modified xsi:type="dcterms:W3CDTF">2018-11-04T02:35:13Z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